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10"/>
  </p:handoutMasterIdLst>
  <p:sldIdLst>
    <p:sldId id="256" r:id="rId2"/>
    <p:sldId id="257" r:id="rId3"/>
    <p:sldId id="259" r:id="rId4"/>
    <p:sldId id="260" r:id="rId5"/>
    <p:sldId id="261" r:id="rId6"/>
    <p:sldId id="262" r:id="rId7"/>
    <p:sldId id="258" r:id="rId8"/>
    <p:sldId id="263" r:id="rId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92" d="100"/>
          <a:sy n="92" d="100"/>
        </p:scale>
        <p:origin x="45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41D0C24A-8AC6-42C9-99E0-6778E7BFF476}" type="datetimeFigureOut">
              <a:rPr lang="en-US" smtClean="0"/>
              <a:t>11/29/2017</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9E5C742F-C4F2-4139-8C32-402E995D5927}" type="slidenum">
              <a:rPr lang="en-US" smtClean="0"/>
              <a:t>‹#›</a:t>
            </a:fld>
            <a:endParaRPr lang="en-US"/>
          </a:p>
        </p:txBody>
      </p:sp>
    </p:spTree>
    <p:extLst>
      <p:ext uri="{BB962C8B-B14F-4D97-AF65-F5344CB8AC3E}">
        <p14:creationId xmlns:p14="http://schemas.microsoft.com/office/powerpoint/2010/main" val="11693704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11/29/2017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11/29/2017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11/29/2017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11/29/2017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11/29/2017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11/29/2017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11/29/2017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11/29/2017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11/29/2017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11/29/2017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11/29/2017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11/29/2017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11/29/2017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11/29/2017</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11/29/2017</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10000" dirty="0" smtClean="0"/>
              <a:t>THE PREAMBLE</a:t>
            </a:r>
            <a:endParaRPr lang="en-US" sz="10000" dirty="0"/>
          </a:p>
        </p:txBody>
      </p:sp>
      <p:sp>
        <p:nvSpPr>
          <p:cNvPr id="3" name="Subtitle 2"/>
          <p:cNvSpPr>
            <a:spLocks noGrp="1"/>
          </p:cNvSpPr>
          <p:nvPr>
            <p:ph idx="1"/>
          </p:nvPr>
        </p:nvSpPr>
        <p:spPr/>
        <p:txBody>
          <a:bodyPr>
            <a:noAutofit/>
          </a:bodyPr>
          <a:lstStyle/>
          <a:p>
            <a:r>
              <a:rPr lang="en-US" sz="3000" dirty="0"/>
              <a:t>We the People of the United States, in Order to form a more perfect Union, establish Justice, insure domestic Tranquility, provide for the common </a:t>
            </a:r>
            <a:r>
              <a:rPr lang="en-US" sz="3000" dirty="0" smtClean="0"/>
              <a:t>defense</a:t>
            </a:r>
            <a:r>
              <a:rPr lang="en-US" sz="3000" dirty="0"/>
              <a:t>, promote the general Welfare, and secure the Blessings of Liberty to ourselves and our Posterity, do ordain and establish this Constitution for the United States of America.</a:t>
            </a:r>
          </a:p>
        </p:txBody>
      </p:sp>
    </p:spTree>
    <p:extLst>
      <p:ext uri="{BB962C8B-B14F-4D97-AF65-F5344CB8AC3E}">
        <p14:creationId xmlns:p14="http://schemas.microsoft.com/office/powerpoint/2010/main" val="24177455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500" dirty="0" smtClean="0"/>
              <a:t>We the People of the United States</a:t>
            </a:r>
            <a:endParaRPr lang="en-US" sz="4500" dirty="0"/>
          </a:p>
        </p:txBody>
      </p:sp>
      <p:sp>
        <p:nvSpPr>
          <p:cNvPr id="3" name="Content Placeholder 2"/>
          <p:cNvSpPr>
            <a:spLocks noGrp="1"/>
          </p:cNvSpPr>
          <p:nvPr>
            <p:ph idx="1"/>
          </p:nvPr>
        </p:nvSpPr>
        <p:spPr/>
        <p:txBody>
          <a:bodyPr>
            <a:normAutofit/>
          </a:bodyPr>
          <a:lstStyle/>
          <a:p>
            <a:r>
              <a:rPr lang="en-US" sz="3500" dirty="0" smtClean="0"/>
              <a:t>Defines the American nation as a single entity, created by the people, not the states</a:t>
            </a:r>
            <a:endParaRPr lang="en-US" sz="3500" dirty="0"/>
          </a:p>
        </p:txBody>
      </p:sp>
    </p:spTree>
    <p:extLst>
      <p:ext uri="{BB962C8B-B14F-4D97-AF65-F5344CB8AC3E}">
        <p14:creationId xmlns:p14="http://schemas.microsoft.com/office/powerpoint/2010/main" val="17954183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Order to Form a More Perfect Union</a:t>
            </a:r>
            <a:endParaRPr lang="en-US" dirty="0"/>
          </a:p>
        </p:txBody>
      </p:sp>
      <p:sp>
        <p:nvSpPr>
          <p:cNvPr id="3" name="Content Placeholder 2"/>
          <p:cNvSpPr>
            <a:spLocks noGrp="1"/>
          </p:cNvSpPr>
          <p:nvPr>
            <p:ph idx="1"/>
          </p:nvPr>
        </p:nvSpPr>
        <p:spPr/>
        <p:txBody>
          <a:bodyPr>
            <a:normAutofit/>
          </a:bodyPr>
          <a:lstStyle/>
          <a:p>
            <a:r>
              <a:rPr lang="en-US" sz="3000" dirty="0" smtClean="0"/>
              <a:t>“More perfect means better and stronger in a particular way</a:t>
            </a:r>
          </a:p>
          <a:p>
            <a:r>
              <a:rPr lang="en-US" sz="3000" dirty="0" smtClean="0"/>
              <a:t>“Union” means working together</a:t>
            </a:r>
          </a:p>
          <a:p>
            <a:r>
              <a:rPr lang="en-US" sz="3000" dirty="0" smtClean="0"/>
              <a:t>To make  a new form of government in which a state surrenders a portion of their sovereign power to the national government for certain explicit purposes</a:t>
            </a:r>
            <a:endParaRPr lang="en-US" sz="3000" dirty="0"/>
          </a:p>
        </p:txBody>
      </p:sp>
    </p:spTree>
    <p:extLst>
      <p:ext uri="{BB962C8B-B14F-4D97-AF65-F5344CB8AC3E}">
        <p14:creationId xmlns:p14="http://schemas.microsoft.com/office/powerpoint/2010/main" val="42455921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Establish Justice</a:t>
            </a:r>
            <a:endParaRPr lang="en-US" dirty="0"/>
          </a:p>
        </p:txBody>
      </p:sp>
      <p:sp>
        <p:nvSpPr>
          <p:cNvPr id="3" name="Content Placeholder 2"/>
          <p:cNvSpPr>
            <a:spLocks noGrp="1"/>
          </p:cNvSpPr>
          <p:nvPr>
            <p:ph idx="1"/>
          </p:nvPr>
        </p:nvSpPr>
        <p:spPr/>
        <p:txBody>
          <a:bodyPr>
            <a:normAutofit/>
          </a:bodyPr>
          <a:lstStyle/>
          <a:p>
            <a:r>
              <a:rPr lang="en-US" sz="3000" dirty="0" smtClean="0"/>
              <a:t>Create a legal system as a whole</a:t>
            </a:r>
          </a:p>
          <a:p>
            <a:r>
              <a:rPr lang="en-US" sz="3000" dirty="0" smtClean="0"/>
              <a:t>Develop the abstract idea of fairness</a:t>
            </a:r>
            <a:endParaRPr lang="en-US" sz="3000" dirty="0"/>
          </a:p>
        </p:txBody>
      </p:sp>
    </p:spTree>
    <p:extLst>
      <p:ext uri="{BB962C8B-B14F-4D97-AF65-F5344CB8AC3E}">
        <p14:creationId xmlns:p14="http://schemas.microsoft.com/office/powerpoint/2010/main" val="14031579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Insure Domestic Tranquility</a:t>
            </a:r>
            <a:endParaRPr lang="en-US" dirty="0"/>
          </a:p>
        </p:txBody>
      </p:sp>
      <p:sp>
        <p:nvSpPr>
          <p:cNvPr id="3" name="Content Placeholder 2"/>
          <p:cNvSpPr>
            <a:spLocks noGrp="1"/>
          </p:cNvSpPr>
          <p:nvPr>
            <p:ph idx="1"/>
          </p:nvPr>
        </p:nvSpPr>
        <p:spPr/>
        <p:txBody>
          <a:bodyPr>
            <a:noAutofit/>
          </a:bodyPr>
          <a:lstStyle/>
          <a:p>
            <a:r>
              <a:rPr lang="en-US" sz="3000" dirty="0" smtClean="0"/>
              <a:t>Instead of taking up arms against unpopular government measures, creating peace is more important</a:t>
            </a:r>
          </a:p>
          <a:p>
            <a:r>
              <a:rPr lang="en-US" sz="3000" dirty="0" smtClean="0"/>
              <a:t>Peace and quiet at home</a:t>
            </a:r>
            <a:endParaRPr lang="en-US" sz="3000" dirty="0"/>
          </a:p>
        </p:txBody>
      </p:sp>
    </p:spTree>
    <p:extLst>
      <p:ext uri="{BB962C8B-B14F-4D97-AF65-F5344CB8AC3E}">
        <p14:creationId xmlns:p14="http://schemas.microsoft.com/office/powerpoint/2010/main" val="21401341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000" y="145473"/>
            <a:ext cx="10571998" cy="1808019"/>
          </a:xfrm>
        </p:spPr>
        <p:txBody>
          <a:bodyPr/>
          <a:lstStyle/>
          <a:p>
            <a:r>
              <a:rPr lang="en-US" sz="3700" dirty="0" smtClean="0"/>
              <a:t>Provide for the Common Defense, promote the general welfare, and secure the blessings of Liberty to ourselves and our Posterity</a:t>
            </a:r>
            <a:endParaRPr lang="en-US" sz="3700" dirty="0"/>
          </a:p>
        </p:txBody>
      </p:sp>
      <p:sp>
        <p:nvSpPr>
          <p:cNvPr id="3" name="Content Placeholder 2"/>
          <p:cNvSpPr>
            <a:spLocks noGrp="1"/>
          </p:cNvSpPr>
          <p:nvPr>
            <p:ph idx="1"/>
          </p:nvPr>
        </p:nvSpPr>
        <p:spPr/>
        <p:txBody>
          <a:bodyPr>
            <a:normAutofit lnSpcReduction="10000"/>
          </a:bodyPr>
          <a:lstStyle/>
          <a:p>
            <a:r>
              <a:rPr lang="en-US" sz="2200" dirty="0" smtClean="0"/>
              <a:t>Provide for the Common Defense: Congress </a:t>
            </a:r>
            <a:r>
              <a:rPr lang="en-US" sz="2200" dirty="0"/>
              <a:t>and the President are given the power to </a:t>
            </a:r>
            <a:r>
              <a:rPr lang="en-US" sz="2200" b="1" dirty="0"/>
              <a:t>provide</a:t>
            </a:r>
            <a:r>
              <a:rPr lang="en-US" sz="2200" dirty="0"/>
              <a:t> for that </a:t>
            </a:r>
            <a:r>
              <a:rPr lang="en-US" sz="2200" b="1" dirty="0"/>
              <a:t>defense</a:t>
            </a:r>
            <a:r>
              <a:rPr lang="en-US" sz="2200" dirty="0"/>
              <a:t>, and the President, also commander in chief of the military forces, is both constitutionally and morally obligated to “preserve, protect, and defend the Constitution of the United States</a:t>
            </a:r>
            <a:r>
              <a:rPr lang="en-US" sz="2200" dirty="0" smtClean="0"/>
              <a:t>.”</a:t>
            </a:r>
          </a:p>
          <a:p>
            <a:r>
              <a:rPr lang="en-US" sz="2200" dirty="0" smtClean="0"/>
              <a:t>Promote the general welfare: the </a:t>
            </a:r>
            <a:r>
              <a:rPr lang="en-US" sz="2200" dirty="0"/>
              <a:t>governing body </a:t>
            </a:r>
            <a:r>
              <a:rPr lang="en-US" sz="2200" dirty="0" smtClean="0"/>
              <a:t>may </a:t>
            </a:r>
            <a:r>
              <a:rPr lang="en-US" sz="2200" dirty="0"/>
              <a:t>enact laws </a:t>
            </a:r>
            <a:r>
              <a:rPr lang="en-US" sz="2200" dirty="0" smtClean="0"/>
              <a:t>to promote ideas for public well-being</a:t>
            </a:r>
          </a:p>
          <a:p>
            <a:r>
              <a:rPr lang="en-US" sz="2200" dirty="0"/>
              <a:t>S</a:t>
            </a:r>
            <a:r>
              <a:rPr lang="en-US" sz="2200" dirty="0" smtClean="0"/>
              <a:t>ecure the blessings of Liberty to ourselves and our Posterity: to </a:t>
            </a:r>
            <a:r>
              <a:rPr lang="en-US" sz="2200" dirty="0"/>
              <a:t>help protect the country's hard-earned rights for liberty, unjust laws, and freedom from a tyrannical government.</a:t>
            </a:r>
            <a:endParaRPr lang="en-US" sz="2200" dirty="0" smtClean="0"/>
          </a:p>
          <a:p>
            <a:endParaRPr lang="en-US" dirty="0"/>
          </a:p>
        </p:txBody>
      </p:sp>
    </p:spTree>
    <p:extLst>
      <p:ext uri="{BB962C8B-B14F-4D97-AF65-F5344CB8AC3E}">
        <p14:creationId xmlns:p14="http://schemas.microsoft.com/office/powerpoint/2010/main" val="32867917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 ordain and establish this Constitution	</a:t>
            </a:r>
            <a:endParaRPr lang="en-US" dirty="0"/>
          </a:p>
        </p:txBody>
      </p:sp>
      <p:sp>
        <p:nvSpPr>
          <p:cNvPr id="3" name="Content Placeholder 2"/>
          <p:cNvSpPr>
            <a:spLocks noGrp="1"/>
          </p:cNvSpPr>
          <p:nvPr>
            <p:ph idx="1"/>
          </p:nvPr>
        </p:nvSpPr>
        <p:spPr/>
        <p:txBody>
          <a:bodyPr>
            <a:normAutofit/>
          </a:bodyPr>
          <a:lstStyle/>
          <a:p>
            <a:r>
              <a:rPr lang="en-US" sz="3000" dirty="0" smtClean="0"/>
              <a:t>The words make explicit the source of the Constitution’s legitimacy</a:t>
            </a:r>
          </a:p>
          <a:p>
            <a:r>
              <a:rPr lang="en-US" sz="3000" dirty="0" smtClean="0"/>
              <a:t>It is created for certain specific purposes</a:t>
            </a:r>
          </a:p>
          <a:p>
            <a:r>
              <a:rPr lang="en-US" sz="3000" dirty="0" smtClean="0"/>
              <a:t>The people have the right to institute new Government laying its foundation on such principles and organizing its powers in such form as to them shall seem likely to effect their Safety and Happiness</a:t>
            </a:r>
          </a:p>
        </p:txBody>
      </p:sp>
    </p:spTree>
    <p:extLst>
      <p:ext uri="{BB962C8B-B14F-4D97-AF65-F5344CB8AC3E}">
        <p14:creationId xmlns:p14="http://schemas.microsoft.com/office/powerpoint/2010/main" val="4704317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the United States of America</a:t>
            </a:r>
            <a:endParaRPr lang="en-US" dirty="0"/>
          </a:p>
        </p:txBody>
      </p:sp>
      <p:sp>
        <p:nvSpPr>
          <p:cNvPr id="3" name="Content Placeholder 2"/>
          <p:cNvSpPr>
            <a:spLocks noGrp="1"/>
          </p:cNvSpPr>
          <p:nvPr>
            <p:ph idx="1"/>
          </p:nvPr>
        </p:nvSpPr>
        <p:spPr/>
        <p:txBody>
          <a:bodyPr>
            <a:normAutofit/>
          </a:bodyPr>
          <a:lstStyle/>
          <a:p>
            <a:r>
              <a:rPr lang="en-US" sz="3000" dirty="0" smtClean="0"/>
              <a:t>This Constitution is for all members living in the United States</a:t>
            </a:r>
            <a:endParaRPr lang="en-US" sz="3000" dirty="0"/>
          </a:p>
        </p:txBody>
      </p:sp>
    </p:spTree>
    <p:extLst>
      <p:ext uri="{BB962C8B-B14F-4D97-AF65-F5344CB8AC3E}">
        <p14:creationId xmlns:p14="http://schemas.microsoft.com/office/powerpoint/2010/main" val="37501264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TM03457503[[fn=Quotable]]</Template>
  <TotalTime>550</TotalTime>
  <Words>286</Words>
  <Application>Microsoft Office PowerPoint</Application>
  <PresentationFormat>Widescreen</PresentationFormat>
  <Paragraphs>24</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Calibri</vt:lpstr>
      <vt:lpstr>Century Gothic</vt:lpstr>
      <vt:lpstr>Wingdings 2</vt:lpstr>
      <vt:lpstr>Quotable</vt:lpstr>
      <vt:lpstr>THE PREAMBLE</vt:lpstr>
      <vt:lpstr>We the People of the United States</vt:lpstr>
      <vt:lpstr>In Order to Form a More Perfect Union</vt:lpstr>
      <vt:lpstr>Establish Justice</vt:lpstr>
      <vt:lpstr>Insure Domestic Tranquility</vt:lpstr>
      <vt:lpstr>Provide for the Common Defense, promote the general welfare, and secure the blessings of Liberty to ourselves and our Posterity</vt:lpstr>
      <vt:lpstr>Do ordain and establish this Constitution </vt:lpstr>
      <vt:lpstr>For the United States of America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PREAMBLE</dc:title>
  <dc:creator>Mannella, Gina</dc:creator>
  <cp:lastModifiedBy>Mannella, Gina</cp:lastModifiedBy>
  <cp:revision>11</cp:revision>
  <cp:lastPrinted>2017-11-29T14:43:45Z</cp:lastPrinted>
  <dcterms:created xsi:type="dcterms:W3CDTF">2017-11-28T16:57:31Z</dcterms:created>
  <dcterms:modified xsi:type="dcterms:W3CDTF">2017-11-29T15:15:05Z</dcterms:modified>
</cp:coreProperties>
</file>