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2" r:id="rId2"/>
    <p:sldId id="273" r:id="rId3"/>
    <p:sldId id="274" r:id="rId4"/>
    <p:sldId id="280" r:id="rId5"/>
    <p:sldId id="275" r:id="rId6"/>
    <p:sldId id="281" r:id="rId7"/>
    <p:sldId id="277" r:id="rId8"/>
    <p:sldId id="278" r:id="rId9"/>
    <p:sldId id="279" r:id="rId10"/>
    <p:sldId id="282" r:id="rId11"/>
    <p:sldId id="27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8/20/2018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isotreasurer.com/my_info/sd8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Services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Ray Lauk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 Payable -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When ordering supplies, your secretary will help with the PO request</a:t>
            </a:r>
          </a:p>
          <a:p>
            <a:r>
              <a:rPr lang="en-US" dirty="0"/>
              <a:t>Important step – sign and return the yellow highlighted copy and packing slip indicating it’s received and OK to pay.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4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Miscellaneous – Cynthia Hogan and </a:t>
            </a:r>
            <a:r>
              <a:rPr lang="en-US" dirty="0" err="1" smtClean="0"/>
              <a:t>Kadir</a:t>
            </a:r>
            <a:r>
              <a:rPr lang="en-US" dirty="0" smtClean="0"/>
              <a:t> Dada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collecting money from students…</a:t>
            </a:r>
          </a:p>
          <a:p>
            <a:pPr lvl="1"/>
            <a:r>
              <a:rPr lang="en-US" dirty="0" smtClean="0"/>
              <a:t>NEVER keep money in your classroom overnight</a:t>
            </a:r>
          </a:p>
          <a:p>
            <a:pPr lvl="1"/>
            <a:r>
              <a:rPr lang="en-US" dirty="0" smtClean="0"/>
              <a:t>ALWAYS turn in money to the office daily</a:t>
            </a:r>
          </a:p>
          <a:p>
            <a:pPr lvl="1"/>
            <a:r>
              <a:rPr lang="en-US" dirty="0" smtClean="0"/>
              <a:t>ALWAYS get a receipt from the secretary</a:t>
            </a:r>
          </a:p>
          <a:p>
            <a:r>
              <a:rPr lang="en-US" dirty="0" smtClean="0"/>
              <a:t>Omni administers three 403b retirement savings </a:t>
            </a:r>
            <a:r>
              <a:rPr lang="en-US" dirty="0" smtClean="0"/>
              <a:t>options – DO THIS!</a:t>
            </a:r>
            <a:endParaRPr lang="en-US" dirty="0" smtClean="0"/>
          </a:p>
          <a:p>
            <a:r>
              <a:rPr lang="en-US" dirty="0" smtClean="0"/>
              <a:t>In addition to direct deposit anywhere, you can also have payroll deductions sent to Access Credit Union for savings.</a:t>
            </a:r>
          </a:p>
          <a:p>
            <a:r>
              <a:rPr lang="en-US" dirty="0" smtClean="0"/>
              <a:t>Read your </a:t>
            </a:r>
            <a:r>
              <a:rPr lang="en-US" dirty="0" smtClean="0"/>
              <a:t>contract – DO THIS!</a:t>
            </a:r>
            <a:endParaRPr lang="en-US" dirty="0" smtClean="0"/>
          </a:p>
          <a:p>
            <a:r>
              <a:rPr lang="en-US" dirty="0" smtClean="0"/>
              <a:t>If called for jury duty, contact Cynthia Hogan for further assistance.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1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ollar 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12382500" cy="820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69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– Susan Rauzi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First pay is September 14</a:t>
            </a:r>
          </a:p>
          <a:p>
            <a:r>
              <a:rPr lang="en-US" sz="3200" dirty="0" smtClean="0"/>
              <a:t>Pay days are normally the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and last day of the month.</a:t>
            </a:r>
          </a:p>
          <a:p>
            <a:r>
              <a:rPr lang="en-US" sz="3200" dirty="0" smtClean="0"/>
              <a:t>If that falls on a legal holiday or weekend, pay comes day before (even holidays and school breaks)</a:t>
            </a:r>
          </a:p>
          <a:p>
            <a:r>
              <a:rPr lang="en-US" sz="3200" dirty="0" smtClean="0"/>
              <a:t>DIRECT DEPOSIT</a:t>
            </a:r>
          </a:p>
          <a:p>
            <a:r>
              <a:rPr lang="en-US" sz="3200" dirty="0" smtClean="0"/>
              <a:t>Pay stubs at </a:t>
            </a:r>
            <a:r>
              <a:rPr lang="en-US" sz="3200" dirty="0" smtClean="0">
                <a:hlinkClick r:id="rId2"/>
              </a:rPr>
              <a:t>https://provisotreasurer.com/my_info/sd89/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87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– Susan Rauzi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Stipends paid on Dec 15 and June </a:t>
            </a:r>
            <a:r>
              <a:rPr lang="en-US" sz="3200" dirty="0" smtClean="0"/>
              <a:t>30. </a:t>
            </a:r>
          </a:p>
          <a:p>
            <a:r>
              <a:rPr lang="en-US" sz="3200" dirty="0" smtClean="0"/>
              <a:t>Must complete stipend request:</a:t>
            </a:r>
          </a:p>
          <a:p>
            <a:pPr lvl="1"/>
            <a:r>
              <a:rPr lang="en-US" sz="3000" dirty="0" smtClean="0"/>
              <a:t>December pay by Thanksgiving</a:t>
            </a:r>
          </a:p>
          <a:p>
            <a:pPr lvl="1"/>
            <a:r>
              <a:rPr lang="en-US" sz="3000" dirty="0" smtClean="0"/>
              <a:t>Memorial Day for the June stipend pay.</a:t>
            </a:r>
          </a:p>
          <a:p>
            <a:r>
              <a:rPr lang="en-US" sz="3200" dirty="0" smtClean="0"/>
              <a:t>Stipends will be paid on </a:t>
            </a:r>
            <a:r>
              <a:rPr lang="en-US" sz="3200" dirty="0" smtClean="0"/>
              <a:t>separate check to ease tax withholding</a:t>
            </a:r>
            <a:endParaRPr lang="en-US" sz="3200" dirty="0" smtClean="0"/>
          </a:p>
          <a:p>
            <a:r>
              <a:rPr lang="en-US" sz="3200" dirty="0" smtClean="0"/>
              <a:t>Union dues begin to be deducted once MEA submits list </a:t>
            </a:r>
          </a:p>
          <a:p>
            <a:r>
              <a:rPr lang="en-US" sz="3200" dirty="0" smtClean="0"/>
              <a:t>No TRS or union dues </a:t>
            </a:r>
            <a:r>
              <a:rPr lang="en-US" sz="3200" dirty="0"/>
              <a:t>in July and August</a:t>
            </a:r>
          </a:p>
          <a:p>
            <a:r>
              <a:rPr lang="en-US" sz="3200" dirty="0"/>
              <a:t>Salary is spread out over the year.</a:t>
            </a:r>
          </a:p>
          <a:p>
            <a:r>
              <a:rPr lang="en-US" sz="3200" dirty="0"/>
              <a:t>Check your pay check for accuracy!</a:t>
            </a:r>
          </a:p>
          <a:p>
            <a:r>
              <a:rPr lang="en-US" sz="3200" dirty="0"/>
              <a:t>If doing any type of additional work with time sheets, submit them </a:t>
            </a:r>
            <a:r>
              <a:rPr lang="en-US" sz="3200" dirty="0" smtClean="0"/>
              <a:t>promptly.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2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 Benefits – Cindy Consalvo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Insurance begins your start date </a:t>
            </a:r>
            <a:r>
              <a:rPr lang="en-US" sz="3200" dirty="0" smtClean="0"/>
              <a:t>(for </a:t>
            </a:r>
            <a:r>
              <a:rPr lang="en-US" sz="3200" dirty="0"/>
              <a:t>most of you it begins </a:t>
            </a:r>
            <a:r>
              <a:rPr lang="en-US" sz="3200" dirty="0" smtClean="0"/>
              <a:t>8-23-2018).   </a:t>
            </a:r>
            <a:r>
              <a:rPr lang="en-US" sz="3200" dirty="0"/>
              <a:t>ID cards are sent to your home address.</a:t>
            </a:r>
          </a:p>
          <a:p>
            <a:pPr lvl="0"/>
            <a:r>
              <a:rPr lang="en-US" sz="3200" dirty="0"/>
              <a:t>If you enrolled in Optical Benefits they will be effective </a:t>
            </a:r>
            <a:r>
              <a:rPr lang="en-US" sz="3200" dirty="0" smtClean="0"/>
              <a:t>9-1-2018.</a:t>
            </a:r>
            <a:endParaRPr lang="en-US" sz="3200" dirty="0"/>
          </a:p>
          <a:p>
            <a:pPr lvl="0"/>
            <a:r>
              <a:rPr lang="en-US" sz="3200" dirty="0"/>
              <a:t>You must enroll in our District Insurance plan within 31 days from your start date otherwise you must wait until Open </a:t>
            </a:r>
            <a:r>
              <a:rPr lang="en-US" sz="3200" dirty="0" smtClean="0"/>
              <a:t>Enrollment in February 2019.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9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 Benefits – Cindy Consalvo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Open Enrollment is February </a:t>
            </a:r>
            <a:r>
              <a:rPr lang="en-US" sz="3200" dirty="0" smtClean="0"/>
              <a:t>2019, benefit changes </a:t>
            </a:r>
            <a:r>
              <a:rPr lang="en-US" sz="3200" dirty="0"/>
              <a:t>become effective </a:t>
            </a:r>
            <a:r>
              <a:rPr lang="en-US" sz="3200" dirty="0" smtClean="0"/>
              <a:t>4-1-2019</a:t>
            </a:r>
            <a:r>
              <a:rPr lang="en-US" sz="3200" dirty="0" smtClean="0"/>
              <a:t>.</a:t>
            </a:r>
          </a:p>
          <a:p>
            <a:pPr lvl="0"/>
            <a:r>
              <a:rPr lang="en-US" sz="3200" dirty="0" smtClean="0"/>
              <a:t>Rates change in April each year.</a:t>
            </a:r>
            <a:endParaRPr lang="en-US" sz="3200" dirty="0"/>
          </a:p>
          <a:p>
            <a:r>
              <a:rPr lang="en-US" sz="3200" dirty="0"/>
              <a:t>Any Changes to your insurance must be made during Open Enrollment, unless you experience a Qualified Life Event.  Example: Marriage, divorce, birth of a child, etc.  (You have 31 days from the life event to make the change or be added to the insurance).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5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offer a Flexible Spending Program that will begin in January of </a:t>
            </a:r>
            <a:r>
              <a:rPr lang="en-US" dirty="0" smtClean="0"/>
              <a:t>2019. Information </a:t>
            </a:r>
            <a:r>
              <a:rPr lang="en-US" dirty="0"/>
              <a:t>will be sent in an email in December for sign-up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Medical Expenses</a:t>
            </a:r>
          </a:p>
          <a:p>
            <a:pPr lvl="1"/>
            <a:r>
              <a:rPr lang="en-US" dirty="0" smtClean="0"/>
              <a:t>Child care</a:t>
            </a:r>
          </a:p>
          <a:p>
            <a:pPr lvl="1"/>
            <a:r>
              <a:rPr lang="en-US" dirty="0" smtClean="0"/>
              <a:t>If you had one in last district, check to see if you still have money.</a:t>
            </a:r>
            <a:endParaRPr lang="en-US" dirty="0"/>
          </a:p>
          <a:p>
            <a:pPr lvl="0"/>
            <a:r>
              <a:rPr lang="en-US" dirty="0" smtClean="0"/>
              <a:t>$5,000 term </a:t>
            </a:r>
            <a:r>
              <a:rPr lang="en-US" dirty="0"/>
              <a:t>life insurance through </a:t>
            </a:r>
            <a:r>
              <a:rPr lang="en-US" dirty="0" err="1"/>
              <a:t>Metlife</a:t>
            </a:r>
            <a:r>
              <a:rPr lang="en-US" dirty="0"/>
              <a:t> paid for by the District. A </a:t>
            </a:r>
            <a:r>
              <a:rPr lang="en-US" dirty="0" err="1"/>
              <a:t>Metlife</a:t>
            </a:r>
            <a:r>
              <a:rPr lang="en-US" dirty="0"/>
              <a:t> application needs to be completed and on file. </a:t>
            </a:r>
            <a:endParaRPr lang="en-US" dirty="0" smtClean="0"/>
          </a:p>
          <a:p>
            <a:pPr lvl="0"/>
            <a:r>
              <a:rPr lang="en-US" dirty="0" smtClean="0"/>
              <a:t>Long-term disability insurance is available for purchase through MetLife.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1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 Programs – Marisa Raymond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child receives free lunch</a:t>
            </a:r>
          </a:p>
          <a:p>
            <a:r>
              <a:rPr lang="en-US" dirty="0" smtClean="0"/>
              <a:t>Every child receives free breakfast</a:t>
            </a:r>
          </a:p>
          <a:p>
            <a:pPr lvl="1"/>
            <a:r>
              <a:rPr lang="en-US" dirty="0" smtClean="0"/>
              <a:t>Breakfast after the bell</a:t>
            </a:r>
          </a:p>
          <a:p>
            <a:pPr lvl="1"/>
            <a:r>
              <a:rPr lang="en-US" dirty="0" smtClean="0"/>
              <a:t>You must record every breakfast with a hash mark on the roster provided by the office as </a:t>
            </a:r>
            <a:r>
              <a:rPr lang="en-US" dirty="0"/>
              <a:t>it is served </a:t>
            </a:r>
            <a:endParaRPr lang="en-US" dirty="0" smtClean="0"/>
          </a:p>
          <a:p>
            <a:pPr lvl="1"/>
            <a:r>
              <a:rPr lang="en-US" dirty="0" smtClean="0"/>
              <a:t>Children must take a breakfast bag and a milk </a:t>
            </a:r>
            <a:r>
              <a:rPr lang="en-US" u="sng" dirty="0" smtClean="0"/>
              <a:t>of their choice</a:t>
            </a:r>
          </a:p>
          <a:p>
            <a:pPr lvl="1"/>
            <a:r>
              <a:rPr lang="en-US" dirty="0" smtClean="0"/>
              <a:t>Unopened food and milk should be sent back to the cafeteria and will be donated</a:t>
            </a:r>
          </a:p>
          <a:p>
            <a:pPr lvl="1"/>
            <a:r>
              <a:rPr lang="en-US" dirty="0" smtClean="0"/>
              <a:t>Preferred Meals will pick up the extra food and your daily roster</a:t>
            </a:r>
          </a:p>
          <a:p>
            <a:r>
              <a:rPr lang="en-US" dirty="0" smtClean="0"/>
              <a:t>After school snacks will be provided for students in afterschool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Accounts Payable – Maria Donahoo</a:t>
            </a:r>
            <a:br>
              <a:rPr lang="en-US" dirty="0" smtClean="0"/>
            </a:br>
            <a:r>
              <a:rPr lang="en-US" sz="4000" dirty="0" smtClean="0"/>
              <a:t>Supply Reimbursements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New teachers with classrooms receive $275 reimbursement for classroom supplies</a:t>
            </a:r>
          </a:p>
          <a:p>
            <a:r>
              <a:rPr lang="en-US" dirty="0" smtClean="0"/>
              <a:t>Subsequent years classroom teachers receive $175 for supplies</a:t>
            </a:r>
          </a:p>
          <a:p>
            <a:r>
              <a:rPr lang="en-US" dirty="0" err="1" smtClean="0"/>
              <a:t>Nonclassroom</a:t>
            </a:r>
            <a:r>
              <a:rPr lang="en-US" dirty="0" smtClean="0"/>
              <a:t> teachers receive $100</a:t>
            </a:r>
          </a:p>
          <a:p>
            <a:r>
              <a:rPr lang="en-US" dirty="0" smtClean="0"/>
              <a:t>If you are transferred to another building or classroom - $100</a:t>
            </a:r>
          </a:p>
          <a:p>
            <a:r>
              <a:rPr lang="en-US" dirty="0" smtClean="0"/>
              <a:t>Receipts must be submitted </a:t>
            </a:r>
            <a:r>
              <a:rPr lang="en-US" u="sng" dirty="0" smtClean="0"/>
              <a:t>all at once </a:t>
            </a:r>
            <a:r>
              <a:rPr lang="en-US" dirty="0" smtClean="0"/>
              <a:t>by December 1</a:t>
            </a:r>
          </a:p>
        </p:txBody>
      </p:sp>
    </p:spTree>
    <p:extLst>
      <p:ext uri="{BB962C8B-B14F-4D97-AF65-F5344CB8AC3E}">
        <p14:creationId xmlns:p14="http://schemas.microsoft.com/office/powerpoint/2010/main" val="108679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7244</TotalTime>
  <Words>641</Words>
  <Application>Microsoft Office PowerPoint</Application>
  <PresentationFormat>Widescreen</PresentationFormat>
  <Paragraphs>64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Palatino Linotype</vt:lpstr>
      <vt:lpstr>Wingdings 2</vt:lpstr>
      <vt:lpstr>Presentation on brainstorming</vt:lpstr>
      <vt:lpstr>Business Services</vt:lpstr>
      <vt:lpstr>PowerPoint Presentation</vt:lpstr>
      <vt:lpstr>Payroll – Susan Rauzi</vt:lpstr>
      <vt:lpstr>Payroll – Susan Rauzi</vt:lpstr>
      <vt:lpstr>Employee Benefits – Cindy Consalvo</vt:lpstr>
      <vt:lpstr>Employee Benefits – Cindy Consalvo</vt:lpstr>
      <vt:lpstr>Employee Benefits</vt:lpstr>
      <vt:lpstr>Nutrition Programs – Marisa Raymond</vt:lpstr>
      <vt:lpstr>Accounts Payable – Maria Donahoo Supply Reimbursements</vt:lpstr>
      <vt:lpstr>Accounts Payable - Supplies</vt:lpstr>
      <vt:lpstr>Miscellaneous – Cynthia Hogan and Kadir 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Services</dc:title>
  <dc:creator>Lauk, Raymond</dc:creator>
  <cp:lastModifiedBy>Lauk, Raymond</cp:lastModifiedBy>
  <cp:revision>22</cp:revision>
  <cp:lastPrinted>2017-08-17T17:02:00Z</cp:lastPrinted>
  <dcterms:created xsi:type="dcterms:W3CDTF">2017-08-17T15:37:52Z</dcterms:created>
  <dcterms:modified xsi:type="dcterms:W3CDTF">2018-08-21T19:08:21Z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